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9"/>
  </p:notesMasterIdLst>
  <p:handoutMasterIdLst>
    <p:handoutMasterId r:id="rId20"/>
  </p:handoutMasterIdLst>
  <p:sldIdLst>
    <p:sldId id="289" r:id="rId5"/>
    <p:sldId id="294" r:id="rId6"/>
    <p:sldId id="276" r:id="rId7"/>
    <p:sldId id="283" r:id="rId8"/>
    <p:sldId id="265" r:id="rId9"/>
    <p:sldId id="264" r:id="rId10"/>
    <p:sldId id="268" r:id="rId11"/>
    <p:sldId id="266" r:id="rId12"/>
    <p:sldId id="267" r:id="rId13"/>
    <p:sldId id="290" r:id="rId14"/>
    <p:sldId id="291" r:id="rId15"/>
    <p:sldId id="292" r:id="rId16"/>
    <p:sldId id="293"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 id="2147483685" r:id="rId15"/>
    <p:sldLayoutId id="2147483686" r:id="rId16"/>
    <p:sldLayoutId id="2147483688" r:id="rId17"/>
    <p:sldLayoutId id="2147483689" r:id="rId18"/>
    <p:sldLayoutId id="2147483690" r:id="rId19"/>
    <p:sldLayoutId id="2147483691" r:id="rId20"/>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github.com/MichaelSheveland/Project-2-Group-3.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65E99-1FF7-F762-F8DF-628F87EF9752}"/>
              </a:ext>
            </a:extLst>
          </p:cNvPr>
          <p:cNvSpPr txBox="1"/>
          <p:nvPr/>
        </p:nvSpPr>
        <p:spPr>
          <a:xfrm>
            <a:off x="3447288" y="420667"/>
            <a:ext cx="4956048" cy="369332"/>
          </a:xfrm>
          <a:prstGeom prst="rect">
            <a:avLst/>
          </a:prstGeom>
          <a:noFill/>
        </p:spPr>
        <p:txBody>
          <a:bodyPr wrap="square" rtlCol="0">
            <a:spAutoFit/>
          </a:bodyPr>
          <a:lstStyle/>
          <a:p>
            <a:pPr algn="ctr"/>
            <a:r>
              <a:rPr lang="en-US" b="1" i="0" u="none" strike="noStrike" dirty="0">
                <a:solidFill>
                  <a:srgbClr val="000000"/>
                </a:solidFill>
                <a:effectLst/>
              </a:rPr>
              <a:t>Data Visualization from Dataset</a:t>
            </a:r>
            <a:endParaRPr lang="en-US" b="1" dirty="0"/>
          </a:p>
        </p:txBody>
      </p:sp>
      <p:sp>
        <p:nvSpPr>
          <p:cNvPr id="8" name="TextBox 7">
            <a:extLst>
              <a:ext uri="{FF2B5EF4-FFF2-40B4-BE49-F238E27FC236}">
                <a16:creationId xmlns:a16="http://schemas.microsoft.com/office/drawing/2014/main" id="{54C046E7-7B4E-9C3B-1CAD-C1585DCE4BD4}"/>
              </a:ext>
            </a:extLst>
          </p:cNvPr>
          <p:cNvSpPr txBox="1"/>
          <p:nvPr/>
        </p:nvSpPr>
        <p:spPr>
          <a:xfrm>
            <a:off x="2109216" y="1028641"/>
            <a:ext cx="7973568" cy="1477328"/>
          </a:xfrm>
          <a:prstGeom prst="rect">
            <a:avLst/>
          </a:prstGeom>
          <a:noFill/>
        </p:spPr>
        <p:txBody>
          <a:bodyPr wrap="square">
            <a:spAutoFit/>
          </a:bodyPr>
          <a:lstStyle/>
          <a:p>
            <a:pPr algn="ctr" rtl="0">
              <a:spcBef>
                <a:spcPts val="0"/>
              </a:spcBef>
              <a:spcAft>
                <a:spcPts val="1200"/>
              </a:spcAft>
            </a:pPr>
            <a:r>
              <a:rPr lang="en-US" sz="2000" b="0" i="0" u="none" strike="noStrike" dirty="0">
                <a:effectLst/>
              </a:rPr>
              <a:t>As the number of bathrooms increase the price generally increases as well up to about 7.5 to 10 bathrooms</a:t>
            </a:r>
            <a:endParaRPr lang="en-US" sz="2000" b="0" dirty="0">
              <a:effectLst/>
            </a:endParaRPr>
          </a:p>
          <a:p>
            <a:pPr algn="ctr"/>
            <a:br>
              <a:rPr lang="en-US" sz="2000" dirty="0"/>
            </a:br>
            <a:endParaRPr lang="en-US" sz="2000" dirty="0"/>
          </a:p>
        </p:txBody>
      </p:sp>
      <p:pic>
        <p:nvPicPr>
          <p:cNvPr id="4098" name="Picture 2">
            <a:extLst>
              <a:ext uri="{FF2B5EF4-FFF2-40B4-BE49-F238E27FC236}">
                <a16:creationId xmlns:a16="http://schemas.microsoft.com/office/drawing/2014/main" id="{A17CEA3F-B12C-928C-112A-311911FDE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536" y="1774884"/>
            <a:ext cx="8037248" cy="405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39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DB006-3318-0338-5F30-BBB39DF1133D}"/>
              </a:ext>
            </a:extLst>
          </p:cNvPr>
          <p:cNvSpPr txBox="1"/>
          <p:nvPr/>
        </p:nvSpPr>
        <p:spPr>
          <a:xfrm>
            <a:off x="2999232" y="512064"/>
            <a:ext cx="6025896"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Investment Model Features Correlation Analysis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95ADC130-AC4D-E895-9652-EF8AB800FEAA}"/>
              </a:ext>
            </a:extLst>
          </p:cNvPr>
          <p:cNvSpPr txBox="1"/>
          <p:nvPr/>
        </p:nvSpPr>
        <p:spPr>
          <a:xfrm>
            <a:off x="950976" y="1207008"/>
            <a:ext cx="4096512" cy="4801314"/>
          </a:xfrm>
          <a:prstGeom prst="rect">
            <a:avLst/>
          </a:prstGeom>
          <a:noFill/>
        </p:spPr>
        <p:txBody>
          <a:bodyPr wrap="square">
            <a:spAutoFit/>
          </a:bodyPr>
          <a:lstStyle/>
          <a:p>
            <a:r>
              <a:rPr lang="en-US" dirty="0"/>
              <a:t>This correlation heatmap visualizes relationships between key real estate investment features:</a:t>
            </a:r>
          </a:p>
          <a:p>
            <a:r>
              <a:rPr lang="en-US" dirty="0"/>
              <a:t>Strong positive correlation (0.71) between price and house size</a:t>
            </a:r>
          </a:p>
          <a:p>
            <a:r>
              <a:rPr lang="en-US" dirty="0"/>
              <a:t>High positive correlation (0.85) between house size and bathrooms</a:t>
            </a:r>
          </a:p>
          <a:p>
            <a:r>
              <a:rPr lang="en-US" dirty="0"/>
              <a:t>Moderate correlation (0.65) between bedrooms and bathrooms</a:t>
            </a:r>
          </a:p>
          <a:p>
            <a:r>
              <a:rPr lang="en-US" dirty="0"/>
              <a:t>Investment score shows weak positive correlations with all features</a:t>
            </a:r>
          </a:p>
          <a:p>
            <a:r>
              <a:rPr lang="en-US" dirty="0"/>
              <a:t>Colors: Red = positive correlation, Blue = negative correlation (not present)</a:t>
            </a:r>
          </a:p>
          <a:p>
            <a:r>
              <a:rPr lang="en-US" dirty="0"/>
              <a:t>Intensity indicates correlation strength</a:t>
            </a:r>
          </a:p>
          <a:p>
            <a:r>
              <a:rPr lang="en-US" dirty="0"/>
              <a:t>The heatmap reveals how different property characteristics interact, with size-related features showing the strongest correlations.</a:t>
            </a:r>
          </a:p>
        </p:txBody>
      </p:sp>
      <p:pic>
        <p:nvPicPr>
          <p:cNvPr id="5122" name="Picture 2">
            <a:extLst>
              <a:ext uri="{FF2B5EF4-FFF2-40B4-BE49-F238E27FC236}">
                <a16:creationId xmlns:a16="http://schemas.microsoft.com/office/drawing/2014/main" id="{9F07690A-7368-9DB2-C3DE-7DB6DF087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689" y="1207008"/>
            <a:ext cx="5542694" cy="48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B0EEB-9892-3B44-F5CD-41EEDC959B81}"/>
              </a:ext>
            </a:extLst>
          </p:cNvPr>
          <p:cNvSpPr txBox="1"/>
          <p:nvPr/>
        </p:nvSpPr>
        <p:spPr>
          <a:xfrm>
            <a:off x="2688983" y="372041"/>
            <a:ext cx="6410036" cy="1015663"/>
          </a:xfrm>
          <a:prstGeom prst="rect">
            <a:avLst/>
          </a:prstGeom>
          <a:noFill/>
        </p:spPr>
        <p:txBody>
          <a:bodyPr wrap="square" rtlCol="0">
            <a:spAutoFit/>
          </a:bodyPr>
          <a:lstStyle/>
          <a:p>
            <a:pPr algn="ctr" rtl="0">
              <a:spcBef>
                <a:spcPts val="0"/>
              </a:spcBef>
              <a:spcAft>
                <a:spcPts val="0"/>
              </a:spcAft>
            </a:pPr>
            <a:r>
              <a:rPr lang="en-US" sz="2000" b="1" i="0" u="none" strike="noStrike" dirty="0">
                <a:solidFill>
                  <a:srgbClr val="000000"/>
                </a:solidFill>
                <a:effectLst/>
              </a:rPr>
              <a:t>Top 10 Homes Based on Weighted Features</a:t>
            </a:r>
            <a:endParaRPr lang="en-US" sz="2000" b="1" dirty="0">
              <a:effectLst/>
            </a:endParaRPr>
          </a:p>
          <a:p>
            <a:pPr algn="ctr"/>
            <a:br>
              <a:rPr lang="en-US" sz="2000" b="1" dirty="0"/>
            </a:br>
            <a:endParaRPr lang="en-US" sz="2000" b="1" dirty="0"/>
          </a:p>
        </p:txBody>
      </p:sp>
      <p:sp>
        <p:nvSpPr>
          <p:cNvPr id="4" name="TextBox 3">
            <a:extLst>
              <a:ext uri="{FF2B5EF4-FFF2-40B4-BE49-F238E27FC236}">
                <a16:creationId xmlns:a16="http://schemas.microsoft.com/office/drawing/2014/main" id="{48C7196C-074C-6F7A-B372-C261F2B9DC27}"/>
              </a:ext>
            </a:extLst>
          </p:cNvPr>
          <p:cNvSpPr txBox="1"/>
          <p:nvPr/>
        </p:nvSpPr>
        <p:spPr>
          <a:xfrm>
            <a:off x="654443" y="1182231"/>
            <a:ext cx="4069080" cy="4493538"/>
          </a:xfrm>
          <a:prstGeom prst="rect">
            <a:avLst/>
          </a:prstGeom>
          <a:noFill/>
        </p:spPr>
        <p:txBody>
          <a:bodyPr wrap="square">
            <a:spAutoFit/>
          </a:bodyPr>
          <a:lstStyle/>
          <a:p>
            <a:pPr rtl="0">
              <a:spcBef>
                <a:spcPts val="1200"/>
              </a:spcBef>
              <a:spcAft>
                <a:spcPts val="1200"/>
              </a:spcAft>
            </a:pPr>
            <a:r>
              <a:rPr lang="en-US" sz="2000" b="0" i="0" u="none" strike="noStrike" dirty="0">
                <a:effectLst/>
              </a:rPr>
              <a:t>Key Points:</a:t>
            </a:r>
            <a:endParaRPr lang="en-US" sz="2000" b="0" dirty="0">
              <a:effectLst/>
            </a:endParaRPr>
          </a:p>
          <a:p>
            <a:pPr rtl="0" fontAlgn="base">
              <a:spcBef>
                <a:spcPts val="1200"/>
              </a:spcBef>
              <a:spcAft>
                <a:spcPts val="0"/>
              </a:spcAft>
              <a:buFont typeface="Arial" panose="020B0604020202020204" pitchFamily="34" charset="0"/>
              <a:buChar char="•"/>
            </a:pPr>
            <a:r>
              <a:rPr lang="en-US" sz="2000" b="0" i="0" u="none" strike="noStrike" dirty="0">
                <a:effectLst/>
              </a:rPr>
              <a:t>Displays top 10 properties ranked by investment score</a:t>
            </a:r>
          </a:p>
          <a:p>
            <a:pPr rtl="0" fontAlgn="base">
              <a:spcBef>
                <a:spcPts val="0"/>
              </a:spcBef>
              <a:spcAft>
                <a:spcPts val="0"/>
              </a:spcAft>
              <a:buFont typeface="Arial" panose="020B0604020202020204" pitchFamily="34" charset="0"/>
              <a:buChar char="•"/>
            </a:pPr>
            <a:r>
              <a:rPr lang="en-US" sz="2000" b="0" i="0" u="none" strike="noStrike" dirty="0">
                <a:effectLst/>
              </a:rPr>
              <a:t>Features considered: price, bedrooms, bathrooms, house size</a:t>
            </a:r>
          </a:p>
          <a:p>
            <a:pPr rtl="0" fontAlgn="base">
              <a:spcBef>
                <a:spcPts val="0"/>
              </a:spcBef>
              <a:spcAft>
                <a:spcPts val="0"/>
              </a:spcAft>
              <a:buFont typeface="Arial" panose="020B0604020202020204" pitchFamily="34" charset="0"/>
              <a:buChar char="•"/>
            </a:pPr>
            <a:r>
              <a:rPr lang="en-US" sz="2000" b="0" i="0" u="none" strike="noStrike" dirty="0">
                <a:effectLst/>
              </a:rPr>
              <a:t>Investment scores range from 49.22 to 99.00</a:t>
            </a:r>
          </a:p>
          <a:p>
            <a:pPr rtl="0" fontAlgn="base">
              <a:spcBef>
                <a:spcPts val="0"/>
              </a:spcBef>
              <a:spcAft>
                <a:spcPts val="0"/>
              </a:spcAft>
              <a:buFont typeface="Arial" panose="020B0604020202020204" pitchFamily="34" charset="0"/>
              <a:buChar char="•"/>
            </a:pPr>
            <a:r>
              <a:rPr lang="en-US" sz="2000" b="0" i="0" u="none" strike="noStrike" dirty="0">
                <a:effectLst/>
              </a:rPr>
              <a:t>Wide variety in property characteristics and prices</a:t>
            </a:r>
          </a:p>
          <a:p>
            <a:pPr rtl="0" fontAlgn="base">
              <a:spcBef>
                <a:spcPts val="0"/>
              </a:spcBef>
              <a:spcAft>
                <a:spcPts val="1200"/>
              </a:spcAft>
              <a:buFont typeface="Arial" panose="020B0604020202020204" pitchFamily="34" charset="0"/>
              <a:buChar char="•"/>
            </a:pPr>
            <a:r>
              <a:rPr lang="en-US" sz="2000" b="0" i="0" u="none" strike="noStrike" dirty="0">
                <a:effectLst/>
              </a:rPr>
              <a:t>Top-scoring property doesn't necessarily have the highest price or largest size</a:t>
            </a:r>
          </a:p>
          <a:p>
            <a:br>
              <a:rPr lang="en-US" b="0" dirty="0">
                <a:effectLst/>
              </a:rPr>
            </a:br>
            <a:endParaRPr lang="en-US" dirty="0"/>
          </a:p>
        </p:txBody>
      </p:sp>
      <p:pic>
        <p:nvPicPr>
          <p:cNvPr id="6146" name="Picture 2">
            <a:extLst>
              <a:ext uri="{FF2B5EF4-FFF2-40B4-BE49-F238E27FC236}">
                <a16:creationId xmlns:a16="http://schemas.microsoft.com/office/drawing/2014/main" id="{BD85234B-FDA1-F52F-A754-780D335C8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865" y="1738312"/>
            <a:ext cx="644842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7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E67B3-73BE-1F92-87F9-C79C217E68CA}"/>
              </a:ext>
            </a:extLst>
          </p:cNvPr>
          <p:cNvSpPr txBox="1"/>
          <p:nvPr/>
        </p:nvSpPr>
        <p:spPr>
          <a:xfrm>
            <a:off x="1225296" y="551289"/>
            <a:ext cx="9418320" cy="5755422"/>
          </a:xfrm>
          <a:prstGeom prst="rect">
            <a:avLst/>
          </a:prstGeom>
          <a:noFill/>
        </p:spPr>
        <p:txBody>
          <a:bodyPr wrap="square" rtlCol="0">
            <a:spAutoFit/>
          </a:bodyPr>
          <a:lstStyle/>
          <a:p>
            <a:pPr algn="just" rtl="0">
              <a:spcBef>
                <a:spcPts val="0"/>
              </a:spcBef>
              <a:spcAft>
                <a:spcPts val="0"/>
              </a:spcAft>
            </a:pPr>
            <a:r>
              <a:rPr lang="en-US" sz="1200" b="1" i="0" u="none" strike="noStrike" dirty="0">
                <a:solidFill>
                  <a:srgbClr val="000000"/>
                </a:solidFill>
                <a:effectLst/>
              </a:rPr>
              <a:t>Personal insights</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These models helped emphasize how much feature engineering improved model scoring. I saw the biggest change in Cat Boost Regression model when effectively engineering features as opposed to features and pricing models. Which is designed to handle categorical data efficiently, thoughtful feature engineering can significantly boost performance. By understanding the relationships between variables and creating meaningful features, you're able to unlock more predictive power from the data, which leads to the substantial improvements.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Pain Points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Not enough data</a:t>
            </a:r>
            <a:r>
              <a:rPr lang="en-US" sz="1200" b="0" i="0" u="none" strike="noStrike" dirty="0">
                <a:solidFill>
                  <a:srgbClr val="000000"/>
                </a:solidFill>
                <a:effectLst/>
              </a:rPr>
              <a:t> -the dataset not enough data points to run model; Preprocessing of data receiving errors; Features that were not very relevant to what we were trying to predict providing the need for further scaling and preprocessing</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Overfitting </a:t>
            </a:r>
            <a:r>
              <a:rPr lang="en-US" sz="1200" b="0" i="0" u="none" strike="noStrike" dirty="0">
                <a:solidFill>
                  <a:srgbClr val="000000"/>
                </a:solidFill>
                <a:effectLst/>
              </a:rPr>
              <a:t>- causing the accurate scoring of model. Also, when a model becomes too tailored to the specific patterns or noise in the training data, performing well on the test set but failing to generalize to new, unseen data.</a:t>
            </a:r>
            <a:endParaRPr lang="en-US" sz="1200" b="0" dirty="0">
              <a:effectLst/>
            </a:endParaRPr>
          </a:p>
          <a:p>
            <a:pPr algn="just" rtl="0">
              <a:spcBef>
                <a:spcPts val="1200"/>
              </a:spcBef>
              <a:spcAft>
                <a:spcPts val="1200"/>
              </a:spcAft>
            </a:pPr>
            <a:r>
              <a:rPr lang="en-US" sz="1200" b="1" i="0" u="none" strike="noStrike" dirty="0">
                <a:solidFill>
                  <a:srgbClr val="000000"/>
                </a:solidFill>
                <a:effectLst/>
              </a:rPr>
              <a:t>Imbalanced Dataset</a:t>
            </a:r>
            <a:r>
              <a:rPr lang="en-US" sz="1200" b="0" i="0" u="none" strike="noStrike" dirty="0">
                <a:solidFill>
                  <a:srgbClr val="000000"/>
                </a:solidFill>
                <a:effectLst/>
              </a:rPr>
              <a:t> - In cases where one class (e.g., class 1, "for sale") is significantly more prevalent than the other (class 0, "not for sale"), achieving a perfect classification might indicate that the model is overly focused on the majority class. The model may simply be predicting the majority class rather than genuinely learning the distinction between classes.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Future Work </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Future models could involve exploring additional feature engineering techniques, importing external features, and testing more complex models to further enhance performance and scoring. By extracting and creating new features, you can help your model capture more nuanced relationships between the data and the target variable. Some advanced techniques include Creating interaction features allows the model to capture relationships between multiple variables. For Example,  Date/Time Features Year/Month of Sale, Time Since Renovation, Age of Property. Or Economic Indicators Interest Rates and Zip Codes. Geospatial Data Proximity to amenities: Schools, parks, hospitals, etc. Crime Rates: Adding data on crime rates in specific neighborhoods can enhance the model’s predictive power. Public Transportation: Including features related to the distance to public transport stations or highways. </a:t>
            </a:r>
            <a:endParaRPr lang="en-US" sz="1200" b="0" dirty="0">
              <a:effectLst/>
            </a:endParaRPr>
          </a:p>
          <a:p>
            <a:pPr algn="just"/>
            <a:br>
              <a:rPr lang="en-US" dirty="0"/>
            </a:br>
            <a:endParaRPr lang="en-US" dirty="0"/>
          </a:p>
        </p:txBody>
      </p:sp>
    </p:spTree>
    <p:extLst>
      <p:ext uri="{BB962C8B-B14F-4D97-AF65-F5344CB8AC3E}">
        <p14:creationId xmlns:p14="http://schemas.microsoft.com/office/powerpoint/2010/main" val="342909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502415"/>
            <a:ext cx="5597970" cy="661719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1" i="0" u="none" strike="noStrike" dirty="0">
                <a:solidFill>
                  <a:srgbClr val="000000"/>
                </a:solidFill>
                <a:effectLst/>
                <a:hlinkClick r:id="rId5"/>
              </a:rPr>
              <a:t>https://github.com/MichaelSheveland/Project-2-Group-3.git</a:t>
            </a:r>
            <a:endParaRPr lang="en-US" sz="1400" b="1" i="0" u="none" strike="noStrike" dirty="0">
              <a:solidFill>
                <a:srgbClr val="000000"/>
              </a:solidFill>
              <a:effectLst/>
            </a:endParaRPr>
          </a:p>
          <a:p>
            <a:pPr rtl="0">
              <a:spcBef>
                <a:spcPts val="1200"/>
              </a:spcBef>
              <a:spcAft>
                <a:spcPts val="1200"/>
              </a:spcAft>
            </a:pPr>
            <a:endParaRPr lang="en-US" sz="1400" dirty="0"/>
          </a:p>
          <a:p>
            <a:pPr rtl="0">
              <a:spcBef>
                <a:spcPts val="1200"/>
              </a:spcBef>
              <a:spcAft>
                <a:spcPts val="1200"/>
              </a:spcAft>
            </a:pP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196B7-3D69-D09D-D342-0FE07F377757}"/>
              </a:ext>
            </a:extLst>
          </p:cNvPr>
          <p:cNvSpPr txBox="1"/>
          <p:nvPr/>
        </p:nvSpPr>
        <p:spPr>
          <a:xfrm>
            <a:off x="777240" y="630936"/>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Approach</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Linear Regression, Random Forest, and Gradient Boosting.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pic>
        <p:nvPicPr>
          <p:cNvPr id="3" name="Picture 2">
            <a:extLst>
              <a:ext uri="{FF2B5EF4-FFF2-40B4-BE49-F238E27FC236}">
                <a16:creationId xmlns:a16="http://schemas.microsoft.com/office/drawing/2014/main" id="{43451AC0-6DA3-AFDB-7999-427BBDF28B32}"/>
              </a:ext>
            </a:extLst>
          </p:cNvPr>
          <p:cNvPicPr>
            <a:picLocks noChangeAspect="1"/>
          </p:cNvPicPr>
          <p:nvPr/>
        </p:nvPicPr>
        <p:blipFill>
          <a:blip r:embed="rId2"/>
          <a:stretch>
            <a:fillRect/>
          </a:stretch>
        </p:blipFill>
        <p:spPr>
          <a:xfrm>
            <a:off x="9540010" y="11896"/>
            <a:ext cx="2651990" cy="6834208"/>
          </a:xfrm>
          <a:prstGeom prst="rect">
            <a:avLst/>
          </a:prstGeom>
        </p:spPr>
      </p:pic>
    </p:spTree>
    <p:extLst>
      <p:ext uri="{BB962C8B-B14F-4D97-AF65-F5344CB8AC3E}">
        <p14:creationId xmlns:p14="http://schemas.microsoft.com/office/powerpoint/2010/main" val="412519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304704" y="161964"/>
            <a:ext cx="11558015" cy="6447919"/>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br>
              <a:rPr lang="en-US" sz="1100" b="0" dirty="0">
                <a:effectLst/>
              </a:rPr>
            </a:br>
            <a:endParaRPr lang="en-US" sz="1200"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
        <p:nvSpPr>
          <p:cNvPr id="2" name="TextBox 1">
            <a:extLst>
              <a:ext uri="{FF2B5EF4-FFF2-40B4-BE49-F238E27FC236}">
                <a16:creationId xmlns:a16="http://schemas.microsoft.com/office/drawing/2014/main" id="{C4C09D90-DB9C-6824-DFC4-A4ED336FD488}"/>
              </a:ext>
            </a:extLst>
          </p:cNvPr>
          <p:cNvSpPr txBox="1"/>
          <p:nvPr/>
        </p:nvSpPr>
        <p:spPr>
          <a:xfrm>
            <a:off x="5611043" y="3098821"/>
            <a:ext cx="4007472" cy="1723549"/>
          </a:xfrm>
          <a:prstGeom prst="rect">
            <a:avLst/>
          </a:prstGeom>
          <a:noFill/>
        </p:spPr>
        <p:txBody>
          <a:bodyPr wrap="square" rtlCol="0">
            <a:spAutoFit/>
          </a:bodyPr>
          <a:lstStyle/>
          <a:p>
            <a:endParaRPr lang="en-US" sz="1100" b="0" dirty="0">
              <a:effectLst/>
            </a:endParaRPr>
          </a:p>
          <a:p>
            <a:r>
              <a:rPr lang="en-US" sz="1100" dirty="0">
                <a:effectLst/>
              </a:rPr>
              <a:t>2. Removed and convert rows and </a:t>
            </a:r>
            <a:r>
              <a:rPr lang="en-US" sz="1100" dirty="0" err="1">
                <a:effectLst/>
              </a:rPr>
              <a:t>datas</a:t>
            </a:r>
            <a:endParaRPr lang="en-US" sz="1100" dirty="0">
              <a:effectLst/>
            </a:endParaRPr>
          </a:p>
          <a:p>
            <a:pPr marL="628650" lvl="1" indent="-171450">
              <a:buFont typeface="Arial" panose="020B0604020202020204" pitchFamily="34" charset="0"/>
              <a:buChar char="•"/>
            </a:pPr>
            <a:r>
              <a:rPr lang="en-US" sz="1100" b="0" dirty="0">
                <a:effectLst/>
              </a:rPr>
              <a:t>Remove rows where '</a:t>
            </a:r>
            <a:r>
              <a:rPr lang="en-US" sz="1100" b="0" dirty="0" err="1">
                <a:effectLst/>
              </a:rPr>
              <a:t>house_size</a:t>
            </a:r>
            <a:r>
              <a:rPr lang="en-US" sz="1100" b="0" dirty="0">
                <a:effectLst/>
              </a:rPr>
              <a:t>' or 'price' is zero or </a:t>
            </a:r>
            <a:r>
              <a:rPr lang="en-US" sz="1100" b="0" dirty="0" err="1">
                <a:effectLst/>
              </a:rPr>
              <a:t>NaN</a:t>
            </a:r>
            <a:endParaRPr lang="en-US" sz="1100" b="0" dirty="0">
              <a:effectLst/>
            </a:endParaRPr>
          </a:p>
          <a:p>
            <a:pPr marL="628650" lvl="1" indent="-171450">
              <a:buFont typeface="Arial" panose="020B0604020202020204" pitchFamily="34" charset="0"/>
              <a:buChar char="•"/>
            </a:pPr>
            <a:r>
              <a:rPr lang="en-US" sz="1100" b="0" dirty="0">
                <a:effectLst/>
              </a:rPr>
              <a:t>Remove the specified columns from the </a:t>
            </a:r>
            <a:r>
              <a:rPr lang="en-US" sz="1100" b="0" dirty="0" err="1">
                <a:effectLst/>
              </a:rPr>
              <a:t>DataFrame</a:t>
            </a:r>
            <a:endParaRPr lang="en-US" sz="1100" b="0" dirty="0">
              <a:effectLst/>
            </a:endParaRPr>
          </a:p>
          <a:p>
            <a:pPr marL="628650" lvl="1" indent="-171450">
              <a:buFont typeface="Arial" panose="020B0604020202020204" pitchFamily="34" charset="0"/>
              <a:buChar char="•"/>
            </a:pPr>
            <a:r>
              <a:rPr lang="en-US" sz="1100" b="0" dirty="0">
                <a:effectLst/>
              </a:rPr>
              <a:t>Convert 'bed' and 'bath' to string, replacing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'price' and '</a:t>
            </a:r>
            <a:r>
              <a:rPr lang="en-US" sz="1100" b="0" dirty="0" err="1">
                <a:effectLst/>
              </a:rPr>
              <a:t>house_size</a:t>
            </a:r>
            <a:r>
              <a:rPr lang="en-US" sz="1100" b="0" dirty="0">
                <a:effectLst/>
              </a:rPr>
              <a:t>' to integers</a:t>
            </a:r>
          </a:p>
          <a:p>
            <a:pPr marL="628650" lvl="1" indent="-171450">
              <a:buFont typeface="Arial" panose="020B0604020202020204" pitchFamily="34" charset="0"/>
              <a:buChar char="•"/>
            </a:pPr>
            <a:r>
              <a:rPr lang="en-US" sz="1100" b="0" dirty="0">
                <a:effectLst/>
              </a:rPr>
              <a:t>Replace '</a:t>
            </a:r>
            <a:r>
              <a:rPr lang="en-US" sz="1100" b="0" dirty="0" err="1">
                <a:effectLst/>
              </a:rPr>
              <a:t>acre_lot</a:t>
            </a:r>
            <a:r>
              <a:rPr lang="en-US" sz="1100" b="0" dirty="0">
                <a:effectLst/>
              </a:rPr>
              <a:t>' and '</a:t>
            </a:r>
            <a:r>
              <a:rPr lang="en-US" sz="1100" b="0" dirty="0" err="1">
                <a:effectLst/>
              </a:rPr>
              <a:t>house_age_since_sold</a:t>
            </a:r>
            <a:r>
              <a:rPr lang="en-US" sz="1100" b="0" dirty="0">
                <a:effectLst/>
              </a:rPr>
              <a:t>'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a:t>
            </a:r>
            <a:r>
              <a:rPr lang="en-US" sz="1100" b="0" dirty="0" err="1">
                <a:effectLst/>
              </a:rPr>
              <a:t>zip_code</a:t>
            </a:r>
            <a:r>
              <a:rPr lang="en-US" sz="1100" b="0" dirty="0">
                <a:effectLst/>
              </a:rPr>
              <a:t>' to string, replacing </a:t>
            </a:r>
            <a:r>
              <a:rPr lang="en-US" sz="1100" b="0" dirty="0" err="1">
                <a:effectLst/>
              </a:rPr>
              <a:t>NaN</a:t>
            </a:r>
            <a:r>
              <a:rPr lang="en-US" sz="1100" b="0" dirty="0">
                <a:effectLst/>
              </a:rPr>
              <a:t> with '00000'</a:t>
            </a:r>
          </a:p>
          <a:p>
            <a:endParaRPr lang="en-US" dirty="0"/>
          </a:p>
        </p:txBody>
      </p:sp>
      <p:sp>
        <p:nvSpPr>
          <p:cNvPr id="4" name="TextBox 3">
            <a:extLst>
              <a:ext uri="{FF2B5EF4-FFF2-40B4-BE49-F238E27FC236}">
                <a16:creationId xmlns:a16="http://schemas.microsoft.com/office/drawing/2014/main" id="{03E6251A-F32C-ED30-447D-59F5E5855A27}"/>
              </a:ext>
            </a:extLst>
          </p:cNvPr>
          <p:cNvSpPr txBox="1"/>
          <p:nvPr/>
        </p:nvSpPr>
        <p:spPr>
          <a:xfrm>
            <a:off x="329281" y="3016843"/>
            <a:ext cx="5055410" cy="1723549"/>
          </a:xfrm>
          <a:prstGeom prst="rect">
            <a:avLst/>
          </a:prstGeom>
          <a:noFill/>
        </p:spPr>
        <p:txBody>
          <a:bodyPr wrap="square" rtlCol="0">
            <a:spAutoFit/>
          </a:bodyPr>
          <a:lstStyle/>
          <a:p>
            <a:r>
              <a:rPr lang="en-US" sz="1100" b="1" dirty="0">
                <a:effectLst/>
              </a:rPr>
              <a:t>Feature Engineering:</a:t>
            </a:r>
          </a:p>
          <a:p>
            <a:endParaRPr lang="en-US" sz="1100" b="1" dirty="0">
              <a:effectLst/>
            </a:endParaRPr>
          </a:p>
          <a:p>
            <a:r>
              <a:rPr lang="en-US" sz="1100" b="0" dirty="0">
                <a:effectLst/>
              </a:rPr>
              <a:t>1.  Create a new features that could capture important relationships: </a:t>
            </a:r>
          </a:p>
          <a:p>
            <a:pPr marL="628650" lvl="1" indent="-171450">
              <a:buFont typeface="Arial" panose="020B0604020202020204" pitchFamily="34" charset="0"/>
              <a:buChar char="•"/>
            </a:pPr>
            <a:r>
              <a:rPr lang="en-US" sz="1100" b="0" dirty="0">
                <a:effectLst/>
              </a:rPr>
              <a:t>We calculate the age of the house since it was last sold</a:t>
            </a:r>
          </a:p>
          <a:p>
            <a:pPr marL="628650" lvl="1" indent="-171450">
              <a:buFont typeface="Arial" panose="020B0604020202020204" pitchFamily="34" charset="0"/>
              <a:buChar char="•"/>
            </a:pPr>
            <a:r>
              <a:rPr lang="en-US" sz="1100" b="0" dirty="0">
                <a:effectLst/>
              </a:rPr>
              <a:t>Calculate average house value by zip code and round to integer</a:t>
            </a:r>
          </a:p>
          <a:p>
            <a:pPr marL="628650" lvl="1" indent="-171450">
              <a:buFont typeface="Arial" panose="020B0604020202020204" pitchFamily="34" charset="0"/>
              <a:buChar char="•"/>
            </a:pPr>
            <a:r>
              <a:rPr lang="en-US" sz="1100" b="0" dirty="0">
                <a:effectLst/>
              </a:rPr>
              <a:t>Calculate average price per square foot and round to integer</a:t>
            </a:r>
          </a:p>
          <a:p>
            <a:pPr marL="628650" lvl="1" indent="-171450">
              <a:buFont typeface="Arial" panose="020B0604020202020204" pitchFamily="34" charset="0"/>
              <a:buChar char="•"/>
            </a:pPr>
            <a:r>
              <a:rPr lang="en-US" sz="1100" b="0" dirty="0">
                <a:effectLst/>
              </a:rPr>
              <a:t>Calculate average price per square foot by zip code and round to integer</a:t>
            </a:r>
          </a:p>
          <a:p>
            <a:pPr marL="628650" lvl="1" indent="-171450">
              <a:buFont typeface="Arial" panose="020B0604020202020204" pitchFamily="34" charset="0"/>
              <a:buChar char="•"/>
            </a:pPr>
            <a:r>
              <a:rPr lang="en-US" sz="1100" b="0" dirty="0">
                <a:effectLst/>
              </a:rPr>
              <a:t>Create a new column '</a:t>
            </a:r>
            <a:r>
              <a:rPr lang="en-US" sz="1100" b="0" dirty="0" err="1">
                <a:effectLst/>
              </a:rPr>
              <a:t>zip_code_prefix</a:t>
            </a:r>
            <a:r>
              <a:rPr lang="en-US" sz="1100" b="0" dirty="0">
                <a:effectLst/>
              </a:rPr>
              <a:t>' for the first three characters of '</a:t>
            </a:r>
            <a:r>
              <a:rPr lang="en-US" sz="1100" b="0" dirty="0" err="1">
                <a:effectLst/>
              </a:rPr>
              <a:t>zip_code</a:t>
            </a:r>
            <a:r>
              <a:rPr lang="en-US" sz="1100" b="0" dirty="0">
                <a:effectLst/>
              </a:rPr>
              <a:t>'</a:t>
            </a:r>
          </a:p>
          <a:p>
            <a:endParaRPr lang="en-US" dirty="0"/>
          </a:p>
        </p:txBody>
      </p:sp>
      <p:pic>
        <p:nvPicPr>
          <p:cNvPr id="10" name="Picture 9">
            <a:extLst>
              <a:ext uri="{FF2B5EF4-FFF2-40B4-BE49-F238E27FC236}">
                <a16:creationId xmlns:a16="http://schemas.microsoft.com/office/drawing/2014/main" id="{3332C53C-5DA1-4EF6-2E51-E5D48C0CAA5A}"/>
              </a:ext>
            </a:extLst>
          </p:cNvPr>
          <p:cNvPicPr>
            <a:picLocks noChangeAspect="1"/>
          </p:cNvPicPr>
          <p:nvPr/>
        </p:nvPicPr>
        <p:blipFill>
          <a:blip r:embed="rId4"/>
          <a:stretch>
            <a:fillRect/>
          </a:stretch>
        </p:blipFill>
        <p:spPr>
          <a:xfrm>
            <a:off x="1355030" y="4707222"/>
            <a:ext cx="9520680" cy="1564511"/>
          </a:xfrm>
          <a:prstGeom prst="rect">
            <a:avLst/>
          </a:prstGeom>
        </p:spPr>
      </p:pic>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64BCFA-2830-2B2D-EAEF-E7BAC7494B93}"/>
              </a:ext>
            </a:extLst>
          </p:cNvPr>
          <p:cNvSpPr txBox="1"/>
          <p:nvPr/>
        </p:nvSpPr>
        <p:spPr>
          <a:xfrm>
            <a:off x="968905" y="501848"/>
            <a:ext cx="3419856" cy="5539978"/>
          </a:xfrm>
          <a:prstGeom prst="rect">
            <a:avLst/>
          </a:prstGeom>
          <a:noFill/>
        </p:spPr>
        <p:txBody>
          <a:bodyPr wrap="square" rtlCol="0">
            <a:spAutoFit/>
          </a:bodyPr>
          <a:lstStyle/>
          <a:p>
            <a:pPr algn="just"/>
            <a:r>
              <a:rPr lang="en-US" sz="2400" b="1" dirty="0">
                <a:effectLst/>
              </a:rPr>
              <a:t>Model Development</a:t>
            </a:r>
          </a:p>
          <a:p>
            <a:pPr algn="just"/>
            <a:endParaRPr lang="en-US" sz="2400" b="1" dirty="0">
              <a:effectLst/>
            </a:endParaRPr>
          </a:p>
          <a:p>
            <a:pPr algn="just"/>
            <a:r>
              <a:rPr lang="en-US" dirty="0"/>
              <a:t>In this project, I developed a machine learning model using </a:t>
            </a:r>
            <a:r>
              <a:rPr lang="en-US" b="1" dirty="0" err="1"/>
              <a:t>CatBoost</a:t>
            </a:r>
            <a:r>
              <a:rPr lang="en-US" b="1" dirty="0"/>
              <a:t> Regressor</a:t>
            </a:r>
            <a:r>
              <a:rPr lang="en-US" dirty="0"/>
              <a:t>. After loading and exploring the dataset, I cleaned the data by handling missing values and outliers, then performed data transformation and encoding to prepare the features. The dataset was split into 80% training and 20% testing to evaluate the model's performance. I trained the model using the training set, optimizing hyperparameters like iterations and learning rate, and made predictions on the test set. The model achieved an </a:t>
            </a:r>
            <a:r>
              <a:rPr lang="en-US" b="1" dirty="0"/>
              <a:t>R-squared</a:t>
            </a:r>
            <a:r>
              <a:rPr lang="en-US" dirty="0"/>
              <a:t> of </a:t>
            </a:r>
            <a:r>
              <a:rPr lang="en-US" b="1" dirty="0"/>
              <a:t>0.64,</a:t>
            </a:r>
            <a:r>
              <a:rPr lang="en-US" dirty="0"/>
              <a:t> indicating a decent level of accuracy in predicting real estate prices.</a:t>
            </a:r>
          </a:p>
        </p:txBody>
      </p:sp>
      <p:sp>
        <p:nvSpPr>
          <p:cNvPr id="16" name="TextBox 15">
            <a:extLst>
              <a:ext uri="{FF2B5EF4-FFF2-40B4-BE49-F238E27FC236}">
                <a16:creationId xmlns:a16="http://schemas.microsoft.com/office/drawing/2014/main" id="{741A5DE5-5830-B6EF-234A-67BDEE6BC354}"/>
              </a:ext>
            </a:extLst>
          </p:cNvPr>
          <p:cNvSpPr txBox="1"/>
          <p:nvPr/>
        </p:nvSpPr>
        <p:spPr>
          <a:xfrm>
            <a:off x="6286499" y="437998"/>
            <a:ext cx="4097926" cy="5401479"/>
          </a:xfrm>
          <a:prstGeom prst="rect">
            <a:avLst/>
          </a:prstGeom>
          <a:noFill/>
        </p:spPr>
        <p:txBody>
          <a:bodyPr wrap="square" rtlCol="0">
            <a:spAutoFit/>
          </a:bodyPr>
          <a:lstStyle/>
          <a:p>
            <a:r>
              <a:rPr lang="en-US" sz="2400" b="1" dirty="0"/>
              <a:t>Performance Metrics </a:t>
            </a:r>
          </a:p>
          <a:p>
            <a:endParaRPr lang="en-US" sz="1100" dirty="0"/>
          </a:p>
          <a:p>
            <a:endParaRPr lang="en-US" b="0" i="0" dirty="0">
              <a:effectLst/>
            </a:endParaRPr>
          </a:p>
          <a:p>
            <a:r>
              <a:rPr lang="en-US" b="0" i="0" dirty="0">
                <a:effectLst/>
              </a:rPr>
              <a:t>Mean Absolute Error (MAE): 131489.37</a:t>
            </a:r>
          </a:p>
          <a:p>
            <a:r>
              <a:rPr lang="en-US" b="0" i="0" dirty="0">
                <a:effectLst/>
              </a:rPr>
              <a:t>Mean Squared Error (MSE):235536872546.40 </a:t>
            </a:r>
          </a:p>
          <a:p>
            <a:r>
              <a:rPr lang="en-US" b="0" i="0" dirty="0">
                <a:effectLst/>
              </a:rPr>
              <a:t>R-squared (R²): 0.6432</a:t>
            </a:r>
          </a:p>
          <a:p>
            <a:endParaRPr lang="en-US" sz="1100" dirty="0">
              <a:latin typeface="Consolas" panose="020B0609020204030204" pitchFamily="49" charset="0"/>
            </a:endParaRPr>
          </a:p>
          <a:p>
            <a:endParaRPr lang="en-US" sz="1100" dirty="0">
              <a:latin typeface="Consolas" panose="020B0609020204030204" pitchFamily="49" charset="0"/>
            </a:endParaRPr>
          </a:p>
          <a:p>
            <a:pPr algn="just"/>
            <a:r>
              <a:rPr lang="en-US" dirty="0"/>
              <a:t>The model's performance metrics indicate that, on average, the predictions are off by </a:t>
            </a:r>
            <a:r>
              <a:rPr lang="en-US" b="1" dirty="0"/>
              <a:t>131,489</a:t>
            </a:r>
            <a:r>
              <a:rPr lang="en-US" dirty="0"/>
              <a:t> units (MAE), which is a significant error given the context of the data. The </a:t>
            </a:r>
            <a:r>
              <a:rPr lang="en-US" b="1" dirty="0"/>
              <a:t>Mean Squared Error (MSE)</a:t>
            </a:r>
            <a:r>
              <a:rPr lang="en-US" dirty="0"/>
              <a:t> is very high at </a:t>
            </a:r>
            <a:r>
              <a:rPr lang="en-US" b="1" dirty="0"/>
              <a:t>235.5 billion</a:t>
            </a:r>
            <a:r>
              <a:rPr lang="en-US" dirty="0"/>
              <a:t>, suggesting that the model makes some large prediction errors, as MSE penalizes larger errors more heavily. The </a:t>
            </a:r>
            <a:r>
              <a:rPr lang="en-US" b="1" dirty="0"/>
              <a:t>R-squared (R²)</a:t>
            </a:r>
            <a:r>
              <a:rPr lang="en-US" dirty="0"/>
              <a:t> value of </a:t>
            </a:r>
            <a:r>
              <a:rPr lang="en-US" b="1" dirty="0"/>
              <a:t>0.6432</a:t>
            </a:r>
            <a:r>
              <a:rPr lang="en-US" dirty="0"/>
              <a:t> means that the model explains about </a:t>
            </a:r>
            <a:r>
              <a:rPr lang="en-US" b="1" dirty="0"/>
              <a:t>64%</a:t>
            </a:r>
            <a:r>
              <a:rPr lang="en-US" dirty="0"/>
              <a:t> of the variability in the target variable, which indicates a moderate level of accuracy but also shows room for improvement.</a:t>
            </a:r>
            <a:endParaRPr lang="en-US" sz="1100" dirty="0">
              <a:latin typeface="Consolas" panose="020B0609020204030204" pitchFamily="49" charset="0"/>
            </a:endParaRPr>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pic>
        <p:nvPicPr>
          <p:cNvPr id="8" name="Picture 7">
            <a:extLst>
              <a:ext uri="{FF2B5EF4-FFF2-40B4-BE49-F238E27FC236}">
                <a16:creationId xmlns:a16="http://schemas.microsoft.com/office/drawing/2014/main" id="{95390DCA-2E5B-2C9F-0B92-A582E7057F31}"/>
              </a:ext>
            </a:extLst>
          </p:cNvPr>
          <p:cNvPicPr>
            <a:picLocks noChangeAspect="1"/>
          </p:cNvPicPr>
          <p:nvPr/>
        </p:nvPicPr>
        <p:blipFill>
          <a:blip r:embed="rId3"/>
          <a:stretch>
            <a:fillRect/>
          </a:stretch>
        </p:blipFill>
        <p:spPr>
          <a:xfrm>
            <a:off x="6096000" y="449261"/>
            <a:ext cx="5094316" cy="4117076"/>
          </a:xfrm>
          <a:prstGeom prst="rect">
            <a:avLst/>
          </a:prstGeom>
        </p:spPr>
      </p:pic>
      <p:pic>
        <p:nvPicPr>
          <p:cNvPr id="2" name="Picture 1">
            <a:extLst>
              <a:ext uri="{FF2B5EF4-FFF2-40B4-BE49-F238E27FC236}">
                <a16:creationId xmlns:a16="http://schemas.microsoft.com/office/drawing/2014/main" id="{FB03BD0B-4ABB-4FA6-3531-067AC2A5E127}"/>
              </a:ext>
            </a:extLst>
          </p:cNvPr>
          <p:cNvPicPr>
            <a:picLocks noChangeAspect="1"/>
          </p:cNvPicPr>
          <p:nvPr/>
        </p:nvPicPr>
        <p:blipFill>
          <a:blip r:embed="rId4"/>
          <a:stretch>
            <a:fillRect/>
          </a:stretch>
        </p:blipFill>
        <p:spPr>
          <a:xfrm>
            <a:off x="6040603" y="4482649"/>
            <a:ext cx="6151397" cy="1408283"/>
          </a:xfrm>
          <a:prstGeom prst="rect">
            <a:avLst/>
          </a:prstGeom>
        </p:spPr>
      </p:pic>
      <p:pic>
        <p:nvPicPr>
          <p:cNvPr id="4" name="Picture 3">
            <a:extLst>
              <a:ext uri="{FF2B5EF4-FFF2-40B4-BE49-F238E27FC236}">
                <a16:creationId xmlns:a16="http://schemas.microsoft.com/office/drawing/2014/main" id="{F49DEC60-C611-C30F-206B-961271ACFE37}"/>
              </a:ext>
            </a:extLst>
          </p:cNvPr>
          <p:cNvPicPr>
            <a:picLocks noChangeAspect="1"/>
          </p:cNvPicPr>
          <p:nvPr/>
        </p:nvPicPr>
        <p:blipFill>
          <a:blip r:embed="rId5"/>
          <a:stretch>
            <a:fillRect/>
          </a:stretch>
        </p:blipFill>
        <p:spPr>
          <a:xfrm>
            <a:off x="377019" y="499975"/>
            <a:ext cx="5304186" cy="4015649"/>
          </a:xfrm>
          <a:prstGeom prst="rect">
            <a:avLst/>
          </a:prstGeom>
        </p:spPr>
      </p:pic>
      <p:sp>
        <p:nvSpPr>
          <p:cNvPr id="6" name="TextBox 5">
            <a:extLst>
              <a:ext uri="{FF2B5EF4-FFF2-40B4-BE49-F238E27FC236}">
                <a16:creationId xmlns:a16="http://schemas.microsoft.com/office/drawing/2014/main" id="{948AC328-FFAC-E4E4-62CF-A7EA8D586A03}"/>
              </a:ext>
            </a:extLst>
          </p:cNvPr>
          <p:cNvSpPr txBox="1"/>
          <p:nvPr/>
        </p:nvSpPr>
        <p:spPr>
          <a:xfrm>
            <a:off x="336204" y="4687468"/>
            <a:ext cx="5385816" cy="1107996"/>
          </a:xfrm>
          <a:prstGeom prst="rect">
            <a:avLst/>
          </a:prstGeom>
          <a:noFill/>
        </p:spPr>
        <p:txBody>
          <a:bodyPr wrap="square" rtlCol="0">
            <a:spAutoFit/>
          </a:bodyPr>
          <a:lstStyle/>
          <a:p>
            <a:pPr algn="just"/>
            <a:r>
              <a:rPr lang="en-US" sz="1100" dirty="0"/>
              <a:t>This scatter plot compares the actual and predicted values from the model, filtered to include only data points where both are less than </a:t>
            </a:r>
            <a:r>
              <a:rPr lang="en-US" sz="1100" b="1" dirty="0"/>
              <a:t>500,000</a:t>
            </a:r>
            <a:r>
              <a:rPr lang="en-US" sz="1100" dirty="0"/>
              <a:t>. The red dashed line represents perfect predictions where actual equals predicted. Most points are close to this line, indicating that the model performs reasonably well in this range, though there is some spread, particularly for higher values, suggesting slight prediction errors as the actual values increase. Overall, the model is fairly accurate for predicting values under 500,000 but shows increasing variability at the higher end.</a:t>
            </a:r>
          </a:p>
        </p:txBody>
      </p:sp>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147638" y="2648943"/>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20EEBA-733A-FF4B-CFCD-9254BAEF4CB0}"/>
              </a:ext>
            </a:extLst>
          </p:cNvPr>
          <p:cNvSpPr txBox="1"/>
          <p:nvPr/>
        </p:nvSpPr>
        <p:spPr>
          <a:xfrm>
            <a:off x="1580710" y="5060330"/>
            <a:ext cx="9173237" cy="14166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i="1" kern="1200" cap="all" baseline="0" dirty="0">
                <a:solidFill>
                  <a:schemeClr val="tx2"/>
                </a:solidFill>
                <a:effectLst/>
                <a:latin typeface="+mj-lt"/>
                <a:ea typeface="+mj-ea"/>
                <a:cs typeface="+mj-cs"/>
              </a:rPr>
              <a:t>Input new data to predict the price using the trained Model </a:t>
            </a:r>
          </a:p>
          <a:p>
            <a:pPr algn="ctr">
              <a:lnSpc>
                <a:spcPct val="90000"/>
              </a:lnSpc>
              <a:spcBef>
                <a:spcPct val="0"/>
              </a:spcBef>
              <a:spcAft>
                <a:spcPts val="600"/>
              </a:spcAft>
            </a:pPr>
            <a:endParaRPr lang="en-US" sz="3100" i="1" kern="1200" cap="all" baseline="0" dirty="0">
              <a:solidFill>
                <a:schemeClr val="tx2"/>
              </a:solidFill>
              <a:latin typeface="+mj-lt"/>
              <a:ea typeface="+mj-ea"/>
              <a:cs typeface="+mj-cs"/>
            </a:endParaRPr>
          </a:p>
        </p:txBody>
      </p:sp>
      <p:cxnSp>
        <p:nvCxnSpPr>
          <p:cNvPr id="35" name="Straight Connector 3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2553D2-F84C-F59D-4E90-C48A9260E495}"/>
              </a:ext>
            </a:extLst>
          </p:cNvPr>
          <p:cNvPicPr>
            <a:picLocks noChangeAspect="1"/>
          </p:cNvPicPr>
          <p:nvPr/>
        </p:nvPicPr>
        <p:blipFill>
          <a:blip r:embed="rId3"/>
          <a:stretch>
            <a:fillRect/>
          </a:stretch>
        </p:blipFill>
        <p:spPr>
          <a:xfrm>
            <a:off x="1494763" y="381000"/>
            <a:ext cx="9497750" cy="1695687"/>
          </a:xfrm>
          <a:prstGeom prst="rect">
            <a:avLst/>
          </a:prstGeom>
        </p:spPr>
      </p:pic>
      <p:pic>
        <p:nvPicPr>
          <p:cNvPr id="16" name="Picture 15">
            <a:extLst>
              <a:ext uri="{FF2B5EF4-FFF2-40B4-BE49-F238E27FC236}">
                <a16:creationId xmlns:a16="http://schemas.microsoft.com/office/drawing/2014/main" id="{E9472ECE-6D8B-A8FA-A6CB-ACF764C7751C}"/>
              </a:ext>
            </a:extLst>
          </p:cNvPr>
          <p:cNvPicPr>
            <a:picLocks noChangeAspect="1"/>
          </p:cNvPicPr>
          <p:nvPr/>
        </p:nvPicPr>
        <p:blipFill>
          <a:blip r:embed="rId4"/>
          <a:stretch>
            <a:fillRect/>
          </a:stretch>
        </p:blipFill>
        <p:spPr>
          <a:xfrm>
            <a:off x="3023759" y="2247735"/>
            <a:ext cx="6144482" cy="2362530"/>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51CA2-4277-DEFD-B754-397251E39668}"/>
              </a:ext>
            </a:extLst>
          </p:cNvPr>
          <p:cNvSpPr txBox="1"/>
          <p:nvPr/>
        </p:nvSpPr>
        <p:spPr>
          <a:xfrm>
            <a:off x="4745736" y="327410"/>
            <a:ext cx="2404872" cy="400110"/>
          </a:xfrm>
          <a:prstGeom prst="rect">
            <a:avLst/>
          </a:prstGeom>
          <a:noFill/>
        </p:spPr>
        <p:txBody>
          <a:bodyPr wrap="square" rtlCol="0">
            <a:spAutoFit/>
          </a:bodyPr>
          <a:lstStyle/>
          <a:p>
            <a:r>
              <a:rPr lang="en-US" sz="2000" b="1" dirty="0"/>
              <a:t>Decision Tree Classifier</a:t>
            </a:r>
          </a:p>
        </p:txBody>
      </p:sp>
      <p:sp>
        <p:nvSpPr>
          <p:cNvPr id="3" name="TextBox 2">
            <a:extLst>
              <a:ext uri="{FF2B5EF4-FFF2-40B4-BE49-F238E27FC236}">
                <a16:creationId xmlns:a16="http://schemas.microsoft.com/office/drawing/2014/main" id="{6E7D2F7F-D473-7D46-EE0E-E2A7834C366F}"/>
              </a:ext>
            </a:extLst>
          </p:cNvPr>
          <p:cNvSpPr txBox="1"/>
          <p:nvPr/>
        </p:nvSpPr>
        <p:spPr>
          <a:xfrm>
            <a:off x="696468" y="682391"/>
            <a:ext cx="10799064" cy="2031325"/>
          </a:xfrm>
          <a:prstGeom prst="rect">
            <a:avLst/>
          </a:prstGeom>
          <a:noFill/>
        </p:spPr>
        <p:txBody>
          <a:bodyPr wrap="square" rtlCol="0">
            <a:spAutoFit/>
          </a:bodyPr>
          <a:lstStyle/>
          <a:p>
            <a:pPr rtl="0">
              <a:spcBef>
                <a:spcPts val="0"/>
              </a:spcBef>
              <a:spcAft>
                <a:spcPts val="1200"/>
              </a:spcAft>
            </a:pPr>
            <a:r>
              <a:rPr lang="en-US" sz="1200" b="1" i="0" u="none" strike="noStrike" dirty="0">
                <a:solidFill>
                  <a:srgbClr val="000000"/>
                </a:solidFill>
                <a:effectLst/>
              </a:rPr>
              <a:t>Data Processing</a:t>
            </a:r>
          </a:p>
          <a:p>
            <a:pPr algn="just" rtl="0">
              <a:spcBef>
                <a:spcPts val="0"/>
              </a:spcBef>
              <a:spcAft>
                <a:spcPts val="1200"/>
              </a:spcAft>
            </a:pPr>
            <a:r>
              <a:rPr lang="en-US" sz="1400" b="1" i="0" u="none" strike="noStrike" dirty="0">
                <a:solidFill>
                  <a:srgbClr val="000000"/>
                </a:solidFill>
                <a:effectLst/>
              </a:rPr>
              <a:t>Log Transformation Features and Sale Price: </a:t>
            </a:r>
            <a:r>
              <a:rPr lang="en-US" sz="1100" i="0" u="none" strike="noStrike" dirty="0">
                <a:solidFill>
                  <a:srgbClr val="000000"/>
                </a:solidFill>
                <a:effectLst/>
              </a:rPr>
              <a:t>In a project where you're working with a Decision Tree Model for predicting Sale Price (common in real estate or regression tasks), one of the crucial preprocessing steps is log transformation of the target variable (Sale Price). Log transformation is especially useful when the target variable has a skewed distribution. After transforming the target variable, you’ll want to focus on the preprocessing of features for the Decision Tree Model, Feature Selection: House size (square footage), Number of bedrooms/bathrooms,  Location (zip code, neighborhood), This preprocessing step (log transformation) helps the model better understand the data, yielding more accurate predictions and a more robust model. preprocessing step is essential for improving model performance, and when combined with proper feature engineering and handling of missing data, it results in a more robust model capable of producing accurate predictions on unseen data.</a:t>
            </a:r>
            <a:endParaRPr lang="en-US" sz="1100" dirty="0">
              <a:effectLst/>
            </a:endParaRPr>
          </a:p>
          <a:p>
            <a:pPr algn="just"/>
            <a:br>
              <a:rPr lang="en-US" dirty="0"/>
            </a:br>
            <a:endParaRPr lang="en-US" dirty="0"/>
          </a:p>
        </p:txBody>
      </p:sp>
      <p:sp>
        <p:nvSpPr>
          <p:cNvPr id="4" name="TextBox 3">
            <a:extLst>
              <a:ext uri="{FF2B5EF4-FFF2-40B4-BE49-F238E27FC236}">
                <a16:creationId xmlns:a16="http://schemas.microsoft.com/office/drawing/2014/main" id="{5000873E-9E35-6DA2-F98E-273494856A40}"/>
              </a:ext>
            </a:extLst>
          </p:cNvPr>
          <p:cNvSpPr txBox="1"/>
          <p:nvPr/>
        </p:nvSpPr>
        <p:spPr>
          <a:xfrm>
            <a:off x="696468" y="2074096"/>
            <a:ext cx="10799064" cy="1938992"/>
          </a:xfrm>
          <a:prstGeom prst="rect">
            <a:avLst/>
          </a:prstGeom>
          <a:noFill/>
        </p:spPr>
        <p:txBody>
          <a:bodyPr wrap="square" rtlCol="0">
            <a:spAutoFit/>
          </a:bodyPr>
          <a:lstStyle/>
          <a:p>
            <a:pPr algn="ctr" rtl="0">
              <a:spcBef>
                <a:spcPts val="0"/>
              </a:spcBef>
              <a:spcAft>
                <a:spcPts val="0"/>
              </a:spcAft>
            </a:pPr>
            <a:r>
              <a:rPr lang="en-US" sz="1200" b="0" i="0" u="sng" strike="noStrike" dirty="0">
                <a:solidFill>
                  <a:srgbClr val="0097A7"/>
                </a:solidFill>
                <a:effectLst/>
                <a:hlinkClick r:id="rId3"/>
              </a:rPr>
              <a:t>DecisionTreeClassifier</a:t>
            </a:r>
            <a:endParaRPr lang="en-US" sz="1200" b="0" dirty="0">
              <a:effectLst/>
            </a:endParaRPr>
          </a:p>
          <a:p>
            <a:pPr algn="just" rtl="0">
              <a:spcBef>
                <a:spcPts val="0"/>
              </a:spcBef>
              <a:spcAft>
                <a:spcPts val="0"/>
              </a:spcAft>
            </a:pPr>
            <a:r>
              <a:rPr lang="en-US" sz="1200" b="0" i="0" u="none" strike="noStrike" dirty="0">
                <a:solidFill>
                  <a:srgbClr val="000000"/>
                </a:solidFill>
                <a:effectLst/>
              </a:rPr>
              <a:t>Brief description Decision Tree is a supervised learning algorithm that is used classification and regression modeling. Regression is a method used for predictive modeling. The model shows perfect performance on your test data, predicting every instance correctly. While perfect classification is possible, it often points to overfitting, especially when using an unrestricted decision tree. There’s a high likelihood that the model may not perform as well on unseen or new data. This makes it a good tool for understanding which features (e.g., number of bedrooms, square footage, location) are the most important in determining housing prices. The </a:t>
            </a:r>
            <a:r>
              <a:rPr lang="en-US" sz="1200" b="1" i="0" u="none" strike="noStrike" dirty="0">
                <a:solidFill>
                  <a:srgbClr val="000000"/>
                </a:solidFill>
                <a:effectLst/>
              </a:rPr>
              <a:t>Decision Tree Classifier</a:t>
            </a:r>
            <a:r>
              <a:rPr lang="en-US" sz="1200" b="0" i="0" u="none" strike="noStrike" dirty="0">
                <a:solidFill>
                  <a:srgbClr val="000000"/>
                </a:solidFill>
                <a:effectLst/>
              </a:rPr>
              <a:t> in this case achieved perfect classification across all metrics, meaning it made no errors in predicting whether an instance belonged to class 0 ("not for sale") or class 1 ("for sale"). </a:t>
            </a:r>
            <a:endParaRPr lang="en-US" sz="1200" b="0" dirty="0">
              <a:effectLst/>
            </a:endParaRPr>
          </a:p>
          <a:p>
            <a:endParaRPr lang="en-US" sz="1200" dirty="0"/>
          </a:p>
          <a:p>
            <a:br>
              <a:rPr lang="en-US" dirty="0"/>
            </a:br>
            <a:endParaRPr lang="en-US" dirty="0"/>
          </a:p>
        </p:txBody>
      </p:sp>
      <p:pic>
        <p:nvPicPr>
          <p:cNvPr id="1028" name="Picture 4">
            <a:extLst>
              <a:ext uri="{FF2B5EF4-FFF2-40B4-BE49-F238E27FC236}">
                <a16:creationId xmlns:a16="http://schemas.microsoft.com/office/drawing/2014/main" id="{7F7EFC1A-C9FE-BAA7-938B-F4CF1F4CC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3353337"/>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6B07E77-92B9-6B8A-3463-8E121B308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4059255"/>
            <a:ext cx="4953000" cy="250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EB5B21-8CC0-EB17-8202-D3F72F3CCB2B}"/>
              </a:ext>
            </a:extLst>
          </p:cNvPr>
          <p:cNvSpPr txBox="1"/>
          <p:nvPr/>
        </p:nvSpPr>
        <p:spPr>
          <a:xfrm>
            <a:off x="886968" y="612648"/>
            <a:ext cx="10643616" cy="1831271"/>
          </a:xfrm>
          <a:prstGeom prst="rect">
            <a:avLst/>
          </a:prstGeom>
          <a:noFill/>
        </p:spPr>
        <p:txBody>
          <a:bodyPr wrap="square" rtlCol="0">
            <a:spAutoFit/>
          </a:bodyPr>
          <a:lstStyle/>
          <a:p>
            <a:pPr rtl="0">
              <a:spcBef>
                <a:spcPts val="0"/>
              </a:spcBef>
              <a:spcAft>
                <a:spcPts val="0"/>
              </a:spcAft>
            </a:pPr>
            <a:r>
              <a:rPr lang="en-US" sz="1100" b="1" i="0" u="none" strike="noStrike" dirty="0">
                <a:solidFill>
                  <a:srgbClr val="000000"/>
                </a:solidFill>
                <a:effectLst/>
              </a:rPr>
              <a:t>Next Steps</a:t>
            </a:r>
            <a:r>
              <a:rPr lang="en-US" sz="1100" b="0" i="0" u="none" strike="noStrike" dirty="0">
                <a:solidFill>
                  <a:srgbClr val="000000"/>
                </a:solidFill>
                <a:effectLst/>
              </a:rPr>
              <a:t>: To ensure the model's robustness, cross-validation and techniques like tree pruning should be employed to improve generalization and avoid overfitting.  </a:t>
            </a:r>
            <a:endParaRPr lang="en-US" sz="1100" b="0" dirty="0">
              <a:effectLst/>
            </a:endParaRPr>
          </a:p>
          <a:p>
            <a:pPr rtl="0">
              <a:spcBef>
                <a:spcPts val="0"/>
              </a:spcBef>
              <a:spcAft>
                <a:spcPts val="0"/>
              </a:spcAft>
            </a:pPr>
            <a:r>
              <a:rPr lang="en-US" sz="1100" b="0" i="0" u="none" strike="noStrike" dirty="0">
                <a:solidFill>
                  <a:srgbClr val="000000"/>
                </a:solidFill>
                <a:effectLst/>
              </a:rPr>
              <a:t>The results show that the </a:t>
            </a:r>
            <a:r>
              <a:rPr lang="en-US" sz="1100" b="1" i="0" u="none" strike="noStrike" dirty="0">
                <a:solidFill>
                  <a:srgbClr val="000000"/>
                </a:solidFill>
                <a:effectLst/>
              </a:rPr>
              <a:t>Decision Tree Classifier</a:t>
            </a:r>
            <a:r>
              <a:rPr lang="en-US" sz="1100" b="0" i="0" u="none" strike="noStrike" dirty="0">
                <a:solidFill>
                  <a:srgbClr val="000000"/>
                </a:solidFill>
                <a:effectLst/>
              </a:rPr>
              <a:t> achieved </a:t>
            </a:r>
            <a:r>
              <a:rPr lang="en-US" sz="1100" b="1" i="0" u="none" strike="noStrike" dirty="0">
                <a:solidFill>
                  <a:srgbClr val="000000"/>
                </a:solidFill>
                <a:effectLst/>
              </a:rPr>
              <a:t>perfect classification</a:t>
            </a:r>
            <a:r>
              <a:rPr lang="en-US" sz="1100" b="0" i="0" u="none" strike="noStrike" dirty="0">
                <a:solidFill>
                  <a:srgbClr val="000000"/>
                </a:solidFill>
                <a:effectLst/>
              </a:rPr>
              <a:t> across all metrics, with no errors made in predicting either class. </a:t>
            </a:r>
            <a:r>
              <a:rPr lang="en-US" sz="1100" b="0" i="0" u="none" strike="noStrike" dirty="0" err="1">
                <a:solidFill>
                  <a:srgbClr val="000000"/>
                </a:solidFill>
                <a:effectLst/>
              </a:rPr>
              <a:t>Specifically:The</a:t>
            </a:r>
            <a:r>
              <a:rPr lang="en-US" sz="1100" b="0" i="0" u="none" strike="noStrike" dirty="0">
                <a:solidFill>
                  <a:srgbClr val="000000"/>
                </a:solidFill>
                <a:effectLst/>
              </a:rPr>
              <a:t> model correctly identified </a:t>
            </a:r>
            <a:r>
              <a:rPr lang="en-US" sz="1100" b="1" i="0" u="none" strike="noStrike" dirty="0">
                <a:solidFill>
                  <a:srgbClr val="000000"/>
                </a:solidFill>
                <a:effectLst/>
              </a:rPr>
              <a:t>all 338 instances</a:t>
            </a:r>
            <a:r>
              <a:rPr lang="en-US" sz="1100" b="0" i="0" u="none" strike="noStrike" dirty="0">
                <a:solidFill>
                  <a:srgbClr val="000000"/>
                </a:solidFill>
                <a:effectLst/>
              </a:rPr>
              <a:t> of class 0 ("not for sale").The model also correctly identified </a:t>
            </a:r>
            <a:r>
              <a:rPr lang="en-US" sz="1100" b="1" i="0" u="none" strike="noStrike" dirty="0">
                <a:solidFill>
                  <a:srgbClr val="000000"/>
                </a:solidFill>
                <a:effectLst/>
              </a:rPr>
              <a:t>all 7685 instances</a:t>
            </a:r>
            <a:r>
              <a:rPr lang="en-US" sz="1100" b="0" i="0" u="none" strike="noStrike" dirty="0">
                <a:solidFill>
                  <a:srgbClr val="000000"/>
                </a:solidFill>
                <a:effectLst/>
              </a:rPr>
              <a:t> of class 1 ("for sale").The model achieved an </a:t>
            </a:r>
            <a:r>
              <a:rPr lang="en-US" sz="1100" b="1" i="0" u="none" strike="noStrike" dirty="0">
                <a:solidFill>
                  <a:srgbClr val="000000"/>
                </a:solidFill>
                <a:effectLst/>
              </a:rPr>
              <a:t>accuracy of 1.00 (100%)</a:t>
            </a:r>
            <a:r>
              <a:rPr lang="en-US" sz="1100" b="0" i="0" u="none" strike="noStrike" dirty="0">
                <a:solidFill>
                  <a:srgbClr val="000000"/>
                </a:solidFill>
                <a:effectLst/>
              </a:rPr>
              <a:t>, meaning all 8023 instances in the test set were classified correctly. This is the highest possible score for accuracy and confirms the performance seen in the confusion matrix and classification report. Achieving a perfect classification across all metrics means that the model flawlessly separated class 0 and class 1, with no errors in prediction. While this is an ideal result, it’s important to ensure that the model generalizes well to unseen data and doesn’t overfit the training data. In real-world scenarios, achieving such perfection is rare and might require further analysis of the dataset to ensure that the model isn’t overfitting or being evaluated on an unusually easy subset of data.</a:t>
            </a:r>
            <a:endParaRPr lang="en-US" sz="1100" b="0" dirty="0">
              <a:effectLst/>
            </a:endParaRPr>
          </a:p>
          <a:p>
            <a:br>
              <a:rPr lang="en-US" dirty="0"/>
            </a:br>
            <a:endParaRPr lang="en-US" dirty="0"/>
          </a:p>
        </p:txBody>
      </p:sp>
      <p:pic>
        <p:nvPicPr>
          <p:cNvPr id="2050" name="Picture 2">
            <a:extLst>
              <a:ext uri="{FF2B5EF4-FFF2-40B4-BE49-F238E27FC236}">
                <a16:creationId xmlns:a16="http://schemas.microsoft.com/office/drawing/2014/main" id="{C6795D02-456F-FC6B-2AB8-A8337606F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673" y="2042732"/>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4DC602-D559-012F-7234-A8FA37DDA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2881694"/>
            <a:ext cx="4953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621792" y="566928"/>
            <a:ext cx="10232136" cy="738664"/>
          </a:xfrm>
          <a:prstGeom prst="rect">
            <a:avLst/>
          </a:prstGeom>
          <a:noFill/>
        </p:spPr>
        <p:txBody>
          <a:bodyPr wrap="square" rtlCol="0">
            <a:spAutoFit/>
          </a:bodyPr>
          <a:lstStyle/>
          <a:p>
            <a:pPr algn="just"/>
            <a:r>
              <a:rPr lang="en-US" sz="1400" i="0" u="none" strike="noStrike" dirty="0">
                <a:solidFill>
                  <a:srgbClr val="000000"/>
                </a:solidFill>
                <a:effectLst/>
              </a:rPr>
              <a:t>The number of bathrooms and lot size (acre_lot_scaled) are the dominant factors driving the predictions of the model. Other features, including the number of bedrooms, have less influence, but still contribute to the decision-making process. The most important feature in predicting the target variable, with an importance value close to 0.5. This suggests that the number of bathrooms in a property is the most influential factor in determining housing prices. </a:t>
            </a:r>
            <a:endParaRPr lang="en-US" sz="1400" dirty="0"/>
          </a:p>
        </p:txBody>
      </p:sp>
      <p:pic>
        <p:nvPicPr>
          <p:cNvPr id="3074" name="Picture 2">
            <a:extLst>
              <a:ext uri="{FF2B5EF4-FFF2-40B4-BE49-F238E27FC236}">
                <a16:creationId xmlns:a16="http://schemas.microsoft.com/office/drawing/2014/main" id="{72621FEA-5729-BF46-F5EB-3419D98A8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596757"/>
            <a:ext cx="7587044" cy="452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2729</TotalTime>
  <Words>2230</Words>
  <Application>Microsoft Office PowerPoint</Application>
  <PresentationFormat>Widescreen</PresentationFormat>
  <Paragraphs>144</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12</cp:revision>
  <dcterms:created xsi:type="dcterms:W3CDTF">2024-08-31T22:39:02Z</dcterms:created>
  <dcterms:modified xsi:type="dcterms:W3CDTF">2024-09-10T02:47:47Z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